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12" r:id="rId1"/>
  </p:sldMasterIdLst>
  <p:notesMasterIdLst>
    <p:notesMasterId r:id="rId33"/>
  </p:notesMasterIdLst>
  <p:sldIdLst>
    <p:sldId id="311" r:id="rId2"/>
    <p:sldId id="347" r:id="rId3"/>
    <p:sldId id="330" r:id="rId4"/>
    <p:sldId id="348" r:id="rId5"/>
    <p:sldId id="368" r:id="rId6"/>
    <p:sldId id="369" r:id="rId7"/>
    <p:sldId id="387" r:id="rId8"/>
    <p:sldId id="370" r:id="rId9"/>
    <p:sldId id="389" r:id="rId10"/>
    <p:sldId id="377" r:id="rId11"/>
    <p:sldId id="375" r:id="rId12"/>
    <p:sldId id="372" r:id="rId13"/>
    <p:sldId id="388" r:id="rId14"/>
    <p:sldId id="390" r:id="rId15"/>
    <p:sldId id="391" r:id="rId16"/>
    <p:sldId id="374" r:id="rId17"/>
    <p:sldId id="352" r:id="rId18"/>
    <p:sldId id="383" r:id="rId19"/>
    <p:sldId id="384" r:id="rId20"/>
    <p:sldId id="353" r:id="rId21"/>
    <p:sldId id="381" r:id="rId22"/>
    <p:sldId id="382" r:id="rId23"/>
    <p:sldId id="354" r:id="rId24"/>
    <p:sldId id="385" r:id="rId25"/>
    <p:sldId id="386" r:id="rId26"/>
    <p:sldId id="392" r:id="rId27"/>
    <p:sldId id="355" r:id="rId28"/>
    <p:sldId id="357" r:id="rId29"/>
    <p:sldId id="379" r:id="rId30"/>
    <p:sldId id="380" r:id="rId31"/>
    <p:sldId id="378" r:id="rId3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40CFCCB-B000-4E8E-A619-F703BF1EA5E9}">
          <p14:sldIdLst>
            <p14:sldId id="311"/>
            <p14:sldId id="347"/>
            <p14:sldId id="330"/>
            <p14:sldId id="348"/>
            <p14:sldId id="368"/>
            <p14:sldId id="369"/>
            <p14:sldId id="387"/>
            <p14:sldId id="370"/>
            <p14:sldId id="389"/>
            <p14:sldId id="377"/>
            <p14:sldId id="375"/>
            <p14:sldId id="372"/>
            <p14:sldId id="388"/>
            <p14:sldId id="390"/>
            <p14:sldId id="391"/>
            <p14:sldId id="374"/>
            <p14:sldId id="352"/>
            <p14:sldId id="383"/>
            <p14:sldId id="384"/>
            <p14:sldId id="353"/>
            <p14:sldId id="381"/>
            <p14:sldId id="382"/>
            <p14:sldId id="354"/>
            <p14:sldId id="385"/>
            <p14:sldId id="386"/>
            <p14:sldId id="392"/>
            <p14:sldId id="355"/>
            <p14:sldId id="357"/>
            <p14:sldId id="379"/>
            <p14:sldId id="380"/>
            <p14:sldId id="378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>
    <p:restoredLeft sz="30810" autoAdjust="0"/>
    <p:restoredTop sz="94412" autoAdjust="0"/>
  </p:normalViewPr>
  <p:slideViewPr>
    <p:cSldViewPr>
      <p:cViewPr>
        <p:scale>
          <a:sx n="60" d="100"/>
          <a:sy n="60" d="100"/>
        </p:scale>
        <p:origin x="-156" y="-10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20514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EA356E-B55F-426B-BBDF-73D178AFAB75}" type="datetimeFigureOut">
              <a:rPr lang="en-US" smtClean="0"/>
              <a:pPr/>
              <a:t>5/8/2014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97460A-DFBC-4C31-AC6D-BB55BFF5921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9959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97460A-DFBC-4C31-AC6D-BB55BFF59215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3706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97460A-DFBC-4C31-AC6D-BB55BFF59215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5988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97460A-DFBC-4C31-AC6D-BB55BFF59215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0597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97460A-DFBC-4C31-AC6D-BB55BFF59215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0597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97460A-DFBC-4C31-AC6D-BB55BFF59215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0597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97460A-DFBC-4C31-AC6D-BB55BFF59215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7613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97460A-DFBC-4C31-AC6D-BB55BFF59215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9853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97460A-DFBC-4C31-AC6D-BB55BFF59215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2462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97460A-DFBC-4C31-AC6D-BB55BFF59215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8192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8DEE8-7A87-4E01-8ADE-4C49CDD43F74}" type="datetime1">
              <a:rPr lang="en-US" smtClean="0"/>
              <a:pPr/>
              <a:t>5/8/2014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F7886C9C-DC18-4195-8FD5-A50AA931D419}" type="slidenum">
              <a:rPr lang="en-US" smtClean="0"/>
              <a:pPr algn="r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F9461-E3EB-40CD-B93F-E5CBBBD8E0BA}" type="datetimeFigureOut">
              <a:rPr lang="en-US" smtClean="0"/>
              <a:pPr/>
              <a:t>5/8/2014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A7543-9AAE-4E9F-B28C-4FCCFD07D4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78FA3-38AD-400D-A4D2-18E8EF129E5F}" type="datetime1">
              <a:rPr lang="en-US" smtClean="0"/>
              <a:pPr/>
              <a:t>5/8/2014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86C9C-DC18-4195-8FD5-A50AA931D41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EFF424-F111-43CB-9C75-D52325012943}" type="datetime1">
              <a:rPr lang="en-US" smtClean="0"/>
              <a:pPr/>
              <a:t>5/8/2014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86C9C-DC18-4195-8FD5-A50AA931D41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8BBF0-342D-409A-9C0A-B1B451E92883}" type="datetime1">
              <a:rPr lang="en-US" smtClean="0"/>
              <a:pPr/>
              <a:t>5/8/2014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F7886C9C-DC18-4195-8FD5-A50AA931D419}" type="slidenum">
              <a:rPr lang="en-US" smtClean="0"/>
              <a:pPr algn="r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5DA190-4BDC-4D39-B5BB-A14B3E8B1B3D}" type="datetime1">
              <a:rPr lang="en-US" smtClean="0"/>
              <a:pPr/>
              <a:t>5/8/2014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86C9C-DC18-4195-8FD5-A50AA931D41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D52F2-9B11-4FC0-9217-7D20B3AC9849}" type="datetime1">
              <a:rPr lang="en-US" smtClean="0"/>
              <a:pPr/>
              <a:t>5/8/2014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86C9C-DC18-4195-8FD5-A50AA931D419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13737-8506-438E-ABC0-0BE7E06DCCA6}" type="datetime1">
              <a:rPr lang="en-US" smtClean="0"/>
              <a:pPr/>
              <a:t>5/8/2014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86C9C-DC18-4195-8FD5-A50AA931D41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D58AA-1C84-40C9-BFEE-631CCB17636C}" type="datetime1">
              <a:rPr lang="en-US" smtClean="0"/>
              <a:pPr/>
              <a:t>5/8/2014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86C9C-DC18-4195-8FD5-A50AA931D41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542C1-4E96-413B-B72E-6C4B39D85C9D}" type="datetime1">
              <a:rPr lang="en-US" smtClean="0"/>
              <a:pPr/>
              <a:t>5/8/2014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86C9C-DC18-4195-8FD5-A50AA931D419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542AA2-D442-471A-9D69-80392E1E581D}" type="datetime1">
              <a:rPr lang="en-US" smtClean="0"/>
              <a:pPr/>
              <a:t>5/8/2014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86C9C-DC18-4195-8FD5-A50AA931D41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EC43563C-D9B3-4432-B336-144C997D6215}" type="datetime1">
              <a:rPr lang="en-US" smtClean="0"/>
              <a:pPr/>
              <a:t>5/8/2014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pPr algn="r"/>
            <a:fld id="{F7886C9C-DC18-4195-8FD5-A50AA931D419}" type="slidenum">
              <a:rPr lang="en-US" smtClean="0"/>
              <a:pPr algn="r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13" r:id="rId1"/>
    <p:sldLayoutId id="2147483914" r:id="rId2"/>
    <p:sldLayoutId id="2147483915" r:id="rId3"/>
    <p:sldLayoutId id="2147483916" r:id="rId4"/>
    <p:sldLayoutId id="2147483917" r:id="rId5"/>
    <p:sldLayoutId id="2147483918" r:id="rId6"/>
    <p:sldLayoutId id="2147483919" r:id="rId7"/>
    <p:sldLayoutId id="2147483920" r:id="rId8"/>
    <p:sldLayoutId id="2147483921" r:id="rId9"/>
    <p:sldLayoutId id="2147483922" r:id="rId10"/>
    <p:sldLayoutId id="2147483923" r:id="rId11"/>
  </p:sldLayoutIdLst>
  <p:hf hdr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gi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sz="6600" dirty="0" smtClean="0"/>
              <a:t>3d-Printed Granular Jamming Hand</a:t>
            </a:r>
            <a:endParaRPr lang="en-US" sz="6600" dirty="0"/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457200" y="4800600"/>
            <a:ext cx="6858000" cy="1524000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Melissa </a:t>
            </a:r>
            <a:r>
              <a:rPr lang="en-US" dirty="0" err="1"/>
              <a:t>Indoe</a:t>
            </a:r>
            <a:endParaRPr lang="en-US" dirty="0"/>
          </a:p>
          <a:p>
            <a:r>
              <a:rPr lang="en-US" dirty="0"/>
              <a:t>Chris Kang</a:t>
            </a:r>
          </a:p>
          <a:p>
            <a:r>
              <a:rPr lang="en-US" dirty="0"/>
              <a:t>Sean Phelan</a:t>
            </a:r>
          </a:p>
          <a:p>
            <a:r>
              <a:rPr lang="en-US" dirty="0" smtClean="0"/>
              <a:t>Maggie Serra</a:t>
            </a:r>
          </a:p>
          <a:p>
            <a:r>
              <a:rPr lang="en-US" dirty="0" smtClean="0"/>
              <a:t>Chris Wallace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F7886C9C-DC18-4195-8FD5-A50AA931D419}" type="slidenum">
              <a:rPr lang="en-US" smtClean="0"/>
              <a:pPr algn="r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247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C00000"/>
                </a:solidFill>
              </a:rPr>
              <a:t>2. </a:t>
            </a:r>
            <a:r>
              <a:rPr lang="en-US" dirty="0" smtClean="0"/>
              <a:t>Forearm Design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86C9C-DC18-4195-8FD5-A50AA931D419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1600200"/>
            <a:ext cx="4953000" cy="4876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 smtClean="0"/>
              <a:t>Bottom </a:t>
            </a:r>
            <a:r>
              <a:rPr lang="en-US" sz="2800" dirty="0" smtClean="0"/>
              <a:t>Assembly:</a:t>
            </a:r>
            <a:endParaRPr lang="en-US" sz="2800" dirty="0" smtClean="0"/>
          </a:p>
          <a:p>
            <a:pPr lvl="8"/>
            <a:endParaRPr lang="en-US" dirty="0" smtClean="0"/>
          </a:p>
          <a:p>
            <a:r>
              <a:rPr lang="en-US" dirty="0"/>
              <a:t>A</a:t>
            </a:r>
            <a:r>
              <a:rPr lang="en-US" dirty="0" smtClean="0"/>
              <a:t>ttachment points for:</a:t>
            </a:r>
          </a:p>
          <a:p>
            <a:pPr lvl="1"/>
            <a:r>
              <a:rPr lang="en-US" dirty="0" smtClean="0"/>
              <a:t>Servo motors</a:t>
            </a:r>
          </a:p>
          <a:p>
            <a:pPr lvl="2"/>
            <a:r>
              <a:rPr lang="en-US" dirty="0" smtClean="0"/>
              <a:t>Servo hubs</a:t>
            </a:r>
            <a:endParaRPr lang="en-US" dirty="0" smtClean="0"/>
          </a:p>
          <a:p>
            <a:pPr lvl="1"/>
            <a:r>
              <a:rPr lang="en-US" dirty="0" smtClean="0"/>
              <a:t>Potentiometers</a:t>
            </a:r>
          </a:p>
          <a:p>
            <a:pPr lvl="1"/>
            <a:r>
              <a:rPr lang="en-US" dirty="0" smtClean="0"/>
              <a:t>Hand</a:t>
            </a:r>
          </a:p>
          <a:p>
            <a:pPr lvl="8"/>
            <a:endParaRPr lang="en-US" dirty="0" smtClean="0"/>
          </a:p>
          <a:p>
            <a:r>
              <a:rPr lang="en-US" dirty="0" smtClean="0"/>
              <a:t>Printed in two pieces</a:t>
            </a:r>
          </a:p>
          <a:p>
            <a:pPr lvl="1"/>
            <a:r>
              <a:rPr lang="en-US" dirty="0" smtClean="0"/>
              <a:t>Accommodates print bed </a:t>
            </a:r>
          </a:p>
          <a:p>
            <a:pPr lvl="2"/>
            <a:r>
              <a:rPr lang="en-US" dirty="0" smtClean="0"/>
              <a:t>Arm is 12 inches long</a:t>
            </a:r>
          </a:p>
          <a:p>
            <a:pPr lvl="2"/>
            <a:r>
              <a:rPr lang="en-US" dirty="0" smtClean="0"/>
              <a:t>Print space available is 10x10x10 inches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44"/>
          <a:stretch/>
        </p:blipFill>
        <p:spPr bwMode="auto">
          <a:xfrm>
            <a:off x="5181600" y="2853390"/>
            <a:ext cx="3505200" cy="33950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/>
          <p:cNvPicPr/>
          <p:nvPr/>
        </p:nvPicPr>
        <p:blipFill>
          <a:blip r:embed="rId3"/>
          <a:stretch>
            <a:fillRect/>
          </a:stretch>
        </p:blipFill>
        <p:spPr>
          <a:xfrm>
            <a:off x="5181600" y="1076128"/>
            <a:ext cx="1459230" cy="1604010"/>
          </a:xfrm>
          <a:prstGeom prst="rect">
            <a:avLst/>
          </a:prstGeom>
        </p:spPr>
      </p:pic>
      <p:pic>
        <p:nvPicPr>
          <p:cNvPr id="10" name="Picture 9"/>
          <p:cNvPicPr/>
          <p:nvPr/>
        </p:nvPicPr>
        <p:blipFill>
          <a:blip r:embed="rId4"/>
          <a:stretch>
            <a:fillRect/>
          </a:stretch>
        </p:blipFill>
        <p:spPr>
          <a:xfrm>
            <a:off x="6805295" y="1076763"/>
            <a:ext cx="1881505" cy="160337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334000" y="6227379"/>
            <a:ext cx="320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Bottom forearm half segments (top) and fully assembled half forearm (bottom).</a:t>
            </a: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2952041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C00000"/>
                </a:solidFill>
              </a:rPr>
              <a:t>2. </a:t>
            </a:r>
            <a:r>
              <a:rPr lang="en-US" dirty="0" smtClean="0"/>
              <a:t>Forearm Design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86C9C-DC18-4195-8FD5-A50AA931D419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1600200"/>
            <a:ext cx="3886200" cy="4876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 smtClean="0"/>
              <a:t>Top </a:t>
            </a:r>
            <a:r>
              <a:rPr lang="en-US" sz="2800" dirty="0" smtClean="0"/>
              <a:t>assembly:</a:t>
            </a:r>
          </a:p>
          <a:p>
            <a:pPr lvl="8"/>
            <a:endParaRPr lang="en-US" dirty="0" smtClean="0"/>
          </a:p>
          <a:p>
            <a:r>
              <a:rPr lang="en-US" dirty="0" smtClean="0"/>
              <a:t>Attachment point for Arduino</a:t>
            </a:r>
          </a:p>
          <a:p>
            <a:pPr lvl="8"/>
            <a:endParaRPr lang="en-US" dirty="0" smtClean="0"/>
          </a:p>
          <a:p>
            <a:r>
              <a:rPr lang="en-US" dirty="0" smtClean="0"/>
              <a:t>Encloses forearm</a:t>
            </a:r>
          </a:p>
          <a:p>
            <a:pPr lvl="1"/>
            <a:r>
              <a:rPr lang="en-US" dirty="0"/>
              <a:t>B</a:t>
            </a:r>
            <a:r>
              <a:rPr lang="en-US" dirty="0" smtClean="0"/>
              <a:t>olted to lower half of forearm at four points</a:t>
            </a:r>
          </a:p>
          <a:p>
            <a:pPr lvl="1"/>
            <a:r>
              <a:rPr lang="en-US" dirty="0" smtClean="0"/>
              <a:t>Also could be sealed to lower half with ABS cement</a:t>
            </a:r>
          </a:p>
          <a:p>
            <a:pPr lvl="8"/>
            <a:endParaRPr lang="en-US" dirty="0"/>
          </a:p>
          <a:p>
            <a:r>
              <a:rPr lang="en-US" dirty="0" smtClean="0"/>
              <a:t>Printed in two pieces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4708" y="2965248"/>
            <a:ext cx="4312092" cy="32827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/>
          <p:cNvPicPr/>
          <p:nvPr/>
        </p:nvPicPr>
        <p:blipFill>
          <a:blip r:embed="rId3"/>
          <a:stretch>
            <a:fillRect/>
          </a:stretch>
        </p:blipFill>
        <p:spPr>
          <a:xfrm>
            <a:off x="4374708" y="1371600"/>
            <a:ext cx="1839310" cy="1483290"/>
          </a:xfrm>
          <a:prstGeom prst="rect">
            <a:avLst/>
          </a:prstGeom>
        </p:spPr>
      </p:pic>
      <p:pic>
        <p:nvPicPr>
          <p:cNvPr id="10" name="Picture 9"/>
          <p:cNvPicPr/>
          <p:nvPr/>
        </p:nvPicPr>
        <p:blipFill>
          <a:blip r:embed="rId4"/>
          <a:stretch>
            <a:fillRect/>
          </a:stretch>
        </p:blipFill>
        <p:spPr>
          <a:xfrm>
            <a:off x="6387150" y="1371600"/>
            <a:ext cx="2299650" cy="148011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374708" y="6227379"/>
            <a:ext cx="43120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Top forearm half segments (top) and fully assembled half forearm (bottom).</a:t>
            </a: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2952041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C00000"/>
                </a:solidFill>
              </a:rPr>
              <a:t>3. </a:t>
            </a:r>
            <a:r>
              <a:rPr lang="en-US" dirty="0" smtClean="0"/>
              <a:t>Servo Hub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5181600" cy="4876800"/>
          </a:xfrm>
        </p:spPr>
        <p:txBody>
          <a:bodyPr>
            <a:normAutofit/>
          </a:bodyPr>
          <a:lstStyle/>
          <a:p>
            <a:r>
              <a:rPr lang="en-US" dirty="0" smtClean="0"/>
              <a:t>Smallest diameter possible</a:t>
            </a:r>
          </a:p>
          <a:p>
            <a:pPr lvl="1"/>
            <a:r>
              <a:rPr lang="en-US" dirty="0" smtClean="0"/>
              <a:t>Minimum diameter was calculated for desired range of motion</a:t>
            </a:r>
          </a:p>
          <a:p>
            <a:pPr lvl="8"/>
            <a:endParaRPr lang="en-US" dirty="0" smtClean="0"/>
          </a:p>
          <a:p>
            <a:r>
              <a:rPr lang="en-US" dirty="0" smtClean="0"/>
              <a:t>Staggered heights</a:t>
            </a:r>
          </a:p>
          <a:p>
            <a:pPr lvl="1"/>
            <a:r>
              <a:rPr lang="en-US" dirty="0" smtClean="0"/>
              <a:t>Able to fit over and under each other within forearm housing</a:t>
            </a:r>
          </a:p>
          <a:p>
            <a:pPr lvl="8"/>
            <a:endParaRPr lang="en-US" dirty="0" smtClean="0"/>
          </a:p>
          <a:p>
            <a:r>
              <a:rPr lang="en-US" dirty="0" smtClean="0"/>
              <a:t>Fishing line tunnel</a:t>
            </a:r>
          </a:p>
          <a:p>
            <a:pPr lvl="1"/>
            <a:r>
              <a:rPr lang="en-US" dirty="0" smtClean="0"/>
              <a:t>Fishing line is fed into tunnel and tied off at top of hub</a:t>
            </a:r>
          </a:p>
          <a:p>
            <a:pPr lvl="1"/>
            <a:r>
              <a:rPr lang="en-US" dirty="0" smtClean="0"/>
              <a:t>This k</a:t>
            </a:r>
            <a:r>
              <a:rPr lang="en-US" dirty="0" smtClean="0"/>
              <a:t>eeps line from sliding off flanges</a:t>
            </a:r>
          </a:p>
          <a:p>
            <a:pPr lvl="1"/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86C9C-DC18-4195-8FD5-A50AA931D419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9" name="Picture 8"/>
          <p:cNvPicPr/>
          <p:nvPr/>
        </p:nvPicPr>
        <p:blipFill>
          <a:blip r:embed="rId2"/>
          <a:stretch>
            <a:fillRect/>
          </a:stretch>
        </p:blipFill>
        <p:spPr>
          <a:xfrm>
            <a:off x="5791200" y="1961084"/>
            <a:ext cx="2956560" cy="1812925"/>
          </a:xfrm>
          <a:prstGeom prst="rect">
            <a:avLst/>
          </a:prstGeom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6889" y="4267200"/>
            <a:ext cx="2898753" cy="17363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5856888" y="6105209"/>
            <a:ext cx="28987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Wireframe model of servo hubs (top) and printed hubs in use (bottom)</a:t>
            </a: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612996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3. </a:t>
            </a:r>
            <a:r>
              <a:rPr lang="en-US" dirty="0"/>
              <a:t>Servo Hub Design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86C9C-DC18-4195-8FD5-A50AA931D419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53000"/>
          </a:xfrm>
        </p:spPr>
        <p:txBody>
          <a:bodyPr>
            <a:normAutofit/>
          </a:bodyPr>
          <a:lstStyle/>
          <a:p>
            <a:r>
              <a:rPr lang="en-US" dirty="0" smtClean="0"/>
              <a:t>Design Challenge:</a:t>
            </a:r>
          </a:p>
          <a:p>
            <a:pPr lvl="1"/>
            <a:r>
              <a:rPr lang="en-US" dirty="0" smtClean="0"/>
              <a:t>3D printing teeth to fit the servo gear is almost impossible</a:t>
            </a:r>
          </a:p>
          <a:p>
            <a:pPr lvl="2"/>
            <a:r>
              <a:rPr lang="en-US" dirty="0" smtClean="0"/>
              <a:t>Servos come with injection-molded hubs (higher tolerance)</a:t>
            </a:r>
          </a:p>
          <a:p>
            <a:pPr lvl="1"/>
            <a:r>
              <a:rPr lang="en-US" dirty="0" smtClean="0"/>
              <a:t> Staggered heights prevents use of included hubs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olution would have to be simple enough for a layperson</a:t>
            </a:r>
          </a:p>
          <a:p>
            <a:pPr lvl="8"/>
            <a:endParaRPr lang="en-US" dirty="0" smtClean="0"/>
          </a:p>
          <a:p>
            <a:r>
              <a:rPr lang="en-US" dirty="0" smtClean="0"/>
              <a:t>Solution:</a:t>
            </a:r>
          </a:p>
          <a:p>
            <a:pPr lvl="1"/>
            <a:r>
              <a:rPr lang="en-US" dirty="0" smtClean="0"/>
              <a:t>The solution was a 5 step process taking just a few minutes:</a:t>
            </a:r>
          </a:p>
          <a:p>
            <a:pPr marL="891540" lvl="2" indent="-342900">
              <a:buFont typeface="+mj-lt"/>
              <a:buAutoNum type="arabicPeriod"/>
            </a:pPr>
            <a:r>
              <a:rPr lang="en-US" dirty="0" smtClean="0"/>
              <a:t>3D print hubs with holes slightly smaller than servo gears</a:t>
            </a:r>
          </a:p>
          <a:p>
            <a:pPr marL="891540" lvl="2" indent="-342900">
              <a:buFont typeface="+mj-lt"/>
              <a:buAutoNum type="arabicPeriod"/>
            </a:pPr>
            <a:r>
              <a:rPr lang="en-US" dirty="0" smtClean="0"/>
              <a:t>Use ABS cement to soften plastic</a:t>
            </a:r>
          </a:p>
          <a:p>
            <a:pPr marL="891540" lvl="2" indent="-342900">
              <a:buFont typeface="+mj-lt"/>
              <a:buAutoNum type="arabicPeriod"/>
            </a:pPr>
            <a:r>
              <a:rPr lang="en-US" dirty="0" smtClean="0"/>
              <a:t>Press hubs onto servo gears</a:t>
            </a:r>
          </a:p>
          <a:p>
            <a:pPr marL="891540" lvl="2" indent="-342900">
              <a:buFont typeface="+mj-lt"/>
              <a:buAutoNum type="arabicPeriod"/>
            </a:pPr>
            <a:r>
              <a:rPr lang="en-US" dirty="0" smtClean="0"/>
              <a:t>Pull hubs off gears</a:t>
            </a:r>
          </a:p>
          <a:p>
            <a:pPr marL="891540" lvl="2" indent="-342900">
              <a:buFont typeface="+mj-lt"/>
              <a:buAutoNum type="arabicPeriod"/>
            </a:pPr>
            <a:r>
              <a:rPr lang="en-US" dirty="0" smtClean="0"/>
              <a:t>Wait one minute for plastic to re-solidify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34046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4. </a:t>
            </a:r>
            <a:r>
              <a:rPr lang="en-US" dirty="0"/>
              <a:t>Granular Jamming Pad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038600" cy="4876800"/>
          </a:xfrm>
        </p:spPr>
        <p:txBody>
          <a:bodyPr/>
          <a:lstStyle/>
          <a:p>
            <a:endParaRPr lang="en-US" dirty="0" smtClean="0"/>
          </a:p>
          <a:p>
            <a:r>
              <a:rPr lang="en-US" dirty="0" smtClean="0"/>
              <a:t>Previous Design:</a:t>
            </a:r>
          </a:p>
          <a:p>
            <a:pPr lvl="1"/>
            <a:r>
              <a:rPr lang="en-US" dirty="0" smtClean="0"/>
              <a:t>Reusable latex kitchen gloves secured into a palm shape using super glue </a:t>
            </a:r>
          </a:p>
          <a:p>
            <a:pPr lvl="8"/>
            <a:endParaRPr lang="en-US" dirty="0"/>
          </a:p>
          <a:p>
            <a:r>
              <a:rPr lang="en-US" dirty="0" smtClean="0"/>
              <a:t>Design issues:</a:t>
            </a:r>
          </a:p>
          <a:p>
            <a:pPr lvl="1"/>
            <a:r>
              <a:rPr lang="en-US" dirty="0" smtClean="0"/>
              <a:t>Super glue cracked, damaging the airtight seal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86C9C-DC18-4195-8FD5-A50AA931D419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76800" y="2083790"/>
            <a:ext cx="3886200" cy="3430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4876800" y="5514201"/>
            <a:ext cx="3886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Granular jamming pad demonstrating cracking.</a:t>
            </a: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23729868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4. </a:t>
            </a:r>
            <a:r>
              <a:rPr lang="en-US" dirty="0"/>
              <a:t>Granular Jamming Pad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876800" cy="4876800"/>
          </a:xfrm>
        </p:spPr>
        <p:txBody>
          <a:bodyPr/>
          <a:lstStyle/>
          <a:p>
            <a:r>
              <a:rPr lang="en-US" dirty="0" smtClean="0"/>
              <a:t>New Design:</a:t>
            </a:r>
          </a:p>
          <a:p>
            <a:pPr lvl="1"/>
            <a:r>
              <a:rPr lang="en-US" dirty="0"/>
              <a:t>Reusable latex kitchen gloves secured into a palm shape </a:t>
            </a:r>
            <a:r>
              <a:rPr lang="en-US" dirty="0" smtClean="0"/>
              <a:t>using Loctite brand </a:t>
            </a:r>
            <a:r>
              <a:rPr lang="en-US" dirty="0" err="1" smtClean="0"/>
              <a:t>superflex</a:t>
            </a:r>
            <a:r>
              <a:rPr lang="en-US" dirty="0" smtClean="0"/>
              <a:t> silicone adhesive sealant</a:t>
            </a:r>
          </a:p>
          <a:p>
            <a:pPr lvl="5"/>
            <a:endParaRPr lang="en-US" dirty="0"/>
          </a:p>
          <a:p>
            <a:r>
              <a:rPr lang="en-US" dirty="0" smtClean="0"/>
              <a:t>Pros:</a:t>
            </a:r>
            <a:endParaRPr lang="en-US" dirty="0"/>
          </a:p>
          <a:p>
            <a:pPr lvl="1"/>
            <a:r>
              <a:rPr lang="en-US" dirty="0" smtClean="0"/>
              <a:t>Creates a better seal than super glue</a:t>
            </a:r>
          </a:p>
          <a:p>
            <a:pPr lvl="1"/>
            <a:r>
              <a:rPr lang="en-US" dirty="0" smtClean="0"/>
              <a:t>Seal is flexible and will not crack</a:t>
            </a:r>
          </a:p>
          <a:p>
            <a:pPr lvl="6"/>
            <a:endParaRPr lang="en-US" dirty="0"/>
          </a:p>
          <a:p>
            <a:r>
              <a:rPr lang="en-US" dirty="0" smtClean="0"/>
              <a:t>Cons:</a:t>
            </a:r>
          </a:p>
          <a:p>
            <a:pPr lvl="1"/>
            <a:r>
              <a:rPr lang="en-US" dirty="0" smtClean="0"/>
              <a:t>Takes 24 hours to fully set</a:t>
            </a:r>
          </a:p>
          <a:p>
            <a:pPr lvl="1"/>
            <a:r>
              <a:rPr lang="en-US" dirty="0" smtClean="0"/>
              <a:t>Creates thick, somewhat inflexible seams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86C9C-DC18-4195-8FD5-A50AA931D419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2438400"/>
            <a:ext cx="3450772" cy="31590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5578929" y="5602671"/>
            <a:ext cx="31133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Granular jamming pad sealed with silicone adhesive.</a:t>
            </a: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1925977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C00000"/>
                </a:solidFill>
              </a:rPr>
              <a:t>4. </a:t>
            </a:r>
            <a:r>
              <a:rPr lang="en-US" dirty="0" smtClean="0"/>
              <a:t>Granular Jamming Pad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600200"/>
            <a:ext cx="8153400" cy="4876800"/>
          </a:xfrm>
        </p:spPr>
        <p:txBody>
          <a:bodyPr>
            <a:normAutofit/>
          </a:bodyPr>
          <a:lstStyle/>
          <a:p>
            <a:pPr lvl="1">
              <a:buNone/>
            </a:pPr>
            <a:r>
              <a:rPr lang="en-US" sz="2800" dirty="0" smtClean="0"/>
              <a:t>Incorporation into the hand:</a:t>
            </a:r>
          </a:p>
          <a:p>
            <a:pPr lvl="1">
              <a:buNone/>
            </a:pPr>
            <a:endParaRPr lang="en-US" sz="2400" b="1" dirty="0" smtClean="0"/>
          </a:p>
          <a:p>
            <a:pPr lvl="1">
              <a:buNone/>
            </a:pPr>
            <a:endParaRPr lang="en-US" sz="2400" b="1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86C9C-DC18-4195-8FD5-A50AA931D419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5800" y="2438400"/>
            <a:ext cx="2191298" cy="34374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048000" y="2438400"/>
            <a:ext cx="5419517" cy="34374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901155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C00000"/>
                </a:solidFill>
              </a:rPr>
              <a:t>5. </a:t>
            </a:r>
            <a:r>
              <a:rPr lang="en-US" dirty="0" smtClean="0"/>
              <a:t>Electronics and Programming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86C9C-DC18-4195-8FD5-A50AA931D419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7" name="Picture 6" descr="C:\Users\Class2013\Pictures\Senior D Project\Simple Schematic.jpg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1000" y="1524000"/>
            <a:ext cx="82296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48903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C00000"/>
                </a:solidFill>
              </a:rPr>
              <a:t>5. </a:t>
            </a:r>
            <a:r>
              <a:rPr lang="en-US" dirty="0" smtClean="0"/>
              <a:t>Electronics and Programming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86C9C-DC18-4195-8FD5-A50AA931D419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8" name="Picture 7" descr="C:\Users\Class2013\Downloads\photo1 (3).jpg"/>
          <p:cNvPicPr/>
          <p:nvPr/>
        </p:nvPicPr>
        <p:blipFill>
          <a:blip r:embed="rId3" cstate="print"/>
          <a:srcRect t="14158"/>
          <a:stretch>
            <a:fillRect/>
          </a:stretch>
        </p:blipFill>
        <p:spPr bwMode="auto">
          <a:xfrm>
            <a:off x="1066800" y="1676400"/>
            <a:ext cx="70104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48903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C00000"/>
                </a:solidFill>
              </a:rPr>
              <a:t>5. </a:t>
            </a:r>
            <a:r>
              <a:rPr lang="en-US" dirty="0" smtClean="0"/>
              <a:t>Electronics and Programming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Program has changed</a:t>
            </a:r>
          </a:p>
          <a:p>
            <a:pPr lvl="1"/>
            <a:r>
              <a:rPr lang="en-US" dirty="0" smtClean="0"/>
              <a:t>No longer MATLAB based</a:t>
            </a:r>
          </a:p>
          <a:p>
            <a:pPr lvl="1"/>
            <a:r>
              <a:rPr lang="en-US" dirty="0" smtClean="0"/>
              <a:t>Arduino only</a:t>
            </a:r>
          </a:p>
          <a:p>
            <a:r>
              <a:rPr lang="en-US" dirty="0" smtClean="0"/>
              <a:t>Control of vacuum with push button</a:t>
            </a:r>
          </a:p>
          <a:p>
            <a:r>
              <a:rPr lang="en-US" dirty="0" smtClean="0"/>
              <a:t>Control of servos with rotary potentiometers</a:t>
            </a:r>
          </a:p>
          <a:p>
            <a:r>
              <a:rPr lang="en-US" dirty="0" smtClean="0"/>
              <a:t>Linear potentiometers add capability to contour around slanted surfaces</a:t>
            </a:r>
          </a:p>
          <a:p>
            <a:endParaRPr lang="en-US" dirty="0" smtClean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86C9C-DC18-4195-8FD5-A50AA931D419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7" name="Picture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368159" y="4419600"/>
            <a:ext cx="3200400" cy="1828800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457200" y="4419600"/>
            <a:ext cx="4876800" cy="2057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 smtClean="0"/>
              <a:t>Servos Move </a:t>
            </a:r>
            <a:r>
              <a:rPr lang="en-US" dirty="0" smtClean="0">
                <a:sym typeface="Wingdings" panose="05000000000000000000" pitchFamily="2" charset="2"/>
              </a:rPr>
              <a:t></a:t>
            </a:r>
            <a:r>
              <a:rPr lang="en-US" dirty="0" smtClean="0"/>
              <a:t> check if potentiometers have updated</a:t>
            </a:r>
          </a:p>
          <a:p>
            <a:pPr lvl="1"/>
            <a:r>
              <a:rPr lang="en-US" dirty="0" smtClean="0"/>
              <a:t>If Yes </a:t>
            </a:r>
            <a:r>
              <a:rPr lang="en-US" dirty="0" smtClean="0">
                <a:sym typeface="Wingdings" panose="05000000000000000000" pitchFamily="2" charset="2"/>
              </a:rPr>
              <a:t></a:t>
            </a:r>
            <a:r>
              <a:rPr lang="en-US" dirty="0" smtClean="0"/>
              <a:t> move next step</a:t>
            </a:r>
          </a:p>
          <a:p>
            <a:pPr lvl="1"/>
            <a:r>
              <a:rPr lang="en-US" dirty="0" smtClean="0"/>
              <a:t>If No </a:t>
            </a:r>
            <a:r>
              <a:rPr lang="en-US" dirty="0" smtClean="0">
                <a:sym typeface="Wingdings" panose="05000000000000000000" pitchFamily="2" charset="2"/>
              </a:rPr>
              <a:t></a:t>
            </a:r>
            <a:r>
              <a:rPr lang="en-US" dirty="0" smtClean="0"/>
              <a:t> do not move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48903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Statement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382000" cy="2743200"/>
          </a:xfrm>
        </p:spPr>
        <p:txBody>
          <a:bodyPr>
            <a:normAutofit/>
          </a:bodyPr>
          <a:lstStyle/>
          <a:p>
            <a:r>
              <a:rPr lang="en-US" dirty="0" smtClean="0"/>
              <a:t>There are 3 </a:t>
            </a:r>
            <a:r>
              <a:rPr lang="en-US" dirty="0" smtClean="0"/>
              <a:t>million </a:t>
            </a:r>
            <a:r>
              <a:rPr lang="en-US" dirty="0" smtClean="0"/>
              <a:t>arm </a:t>
            </a:r>
            <a:r>
              <a:rPr lang="en-US" dirty="0" smtClean="0"/>
              <a:t>amputees worldwide</a:t>
            </a:r>
          </a:p>
          <a:p>
            <a:pPr lvl="1"/>
            <a:r>
              <a:rPr lang="en-US" dirty="0" smtClean="0"/>
              <a:t>59% </a:t>
            </a:r>
            <a:r>
              <a:rPr lang="en-US" dirty="0" smtClean="0"/>
              <a:t>have amputations</a:t>
            </a:r>
            <a:r>
              <a:rPr lang="en-US" dirty="0" smtClean="0"/>
              <a:t> </a:t>
            </a:r>
            <a:r>
              <a:rPr lang="en-US" dirty="0" smtClean="0"/>
              <a:t>below the elbow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Current prosthetic hands are costly</a:t>
            </a:r>
          </a:p>
          <a:p>
            <a:pPr lvl="1"/>
            <a:r>
              <a:rPr lang="en-US" dirty="0" smtClean="0"/>
              <a:t>Only half of arm amputees can afford prosthetic hands</a:t>
            </a:r>
          </a:p>
          <a:p>
            <a:pPr lvl="1"/>
            <a:r>
              <a:rPr lang="en-US" dirty="0" smtClean="0"/>
              <a:t>People in developing countries cannot get access to such </a:t>
            </a:r>
            <a:r>
              <a:rPr lang="en-US" dirty="0" smtClean="0"/>
              <a:t>devices</a:t>
            </a:r>
            <a:endParaRPr lang="en-US" dirty="0" smtClean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86C9C-DC18-4195-8FD5-A50AA931D419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10200" y="4261402"/>
            <a:ext cx="3124200" cy="21393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609600" y="3657600"/>
            <a:ext cx="4800600" cy="2743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 smtClean="0"/>
          </a:p>
          <a:p>
            <a:r>
              <a:rPr lang="en-US" dirty="0" smtClean="0"/>
              <a:t>There is a global need to develop affordable, readily available prosthetics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7815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Prototype Fabrication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862972"/>
          </a:xfrm>
        </p:spPr>
        <p:txBody>
          <a:bodyPr>
            <a:normAutofit/>
          </a:bodyPr>
          <a:lstStyle/>
          <a:p>
            <a:r>
              <a:rPr lang="en-US" dirty="0" smtClean="0"/>
              <a:t>Fabrication steps are focused </a:t>
            </a:r>
            <a:r>
              <a:rPr lang="en-US" dirty="0" smtClean="0"/>
              <a:t>on </a:t>
            </a:r>
            <a:r>
              <a:rPr lang="en-US" dirty="0" smtClean="0"/>
              <a:t>simplicity</a:t>
            </a:r>
          </a:p>
          <a:p>
            <a:pPr lvl="1"/>
            <a:r>
              <a:rPr lang="en-US" dirty="0"/>
              <a:t>A</a:t>
            </a:r>
            <a:r>
              <a:rPr lang="en-US" dirty="0" smtClean="0"/>
              <a:t>ssembly requires only screwdrivers and ABS cement</a:t>
            </a:r>
            <a:endParaRPr lang="en-US" dirty="0" smtClean="0"/>
          </a:p>
          <a:p>
            <a:pPr lvl="1"/>
            <a:r>
              <a:rPr lang="en-US" dirty="0" smtClean="0"/>
              <a:t>Hand is non-assembly, forearm is assembled in eight parts</a:t>
            </a:r>
          </a:p>
          <a:p>
            <a:pPr lvl="8"/>
            <a:endParaRPr lang="en-US" dirty="0" smtClean="0"/>
          </a:p>
          <a:p>
            <a:r>
              <a:rPr lang="en-US" dirty="0" smtClean="0"/>
              <a:t>Assembly </a:t>
            </a:r>
            <a:r>
              <a:rPr lang="en-US" dirty="0" smtClean="0"/>
              <a:t>instructions are </a:t>
            </a:r>
            <a:r>
              <a:rPr lang="en-US" dirty="0" smtClean="0"/>
              <a:t>provided </a:t>
            </a:r>
            <a:r>
              <a:rPr lang="en-US" dirty="0" smtClean="0"/>
              <a:t>on </a:t>
            </a:r>
            <a:r>
              <a:rPr lang="en-US" dirty="0" err="1" smtClean="0"/>
              <a:t>github</a:t>
            </a:r>
            <a:endParaRPr lang="en-US" dirty="0" smtClean="0"/>
          </a:p>
          <a:p>
            <a:pPr lvl="1"/>
            <a:r>
              <a:rPr lang="en-US" dirty="0" smtClean="0"/>
              <a:t>Instructions for pad, forearm, and hand assembly are all available</a:t>
            </a:r>
          </a:p>
          <a:p>
            <a:pPr lvl="1"/>
            <a:r>
              <a:rPr lang="en-US" dirty="0" smtClean="0"/>
              <a:t>Electronics schematic is also available</a:t>
            </a:r>
          </a:p>
          <a:p>
            <a:pPr lvl="7"/>
            <a:endParaRPr lang="en-US" dirty="0" smtClean="0"/>
          </a:p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86C9C-DC18-4195-8FD5-A50AA931D419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4463172"/>
            <a:ext cx="4953000" cy="17852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83679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Prototype Fabrication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000" dirty="0" smtClean="0"/>
              <a:t>Fabrication Steps: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Motors and sensors are secured into motor mounts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Motor mounts are dropped into forearm and bolted in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Hand is cabled and rubber bands are added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Hand is screwed to forearm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Granular jamming pad is secured to hand</a:t>
            </a:r>
            <a:endParaRPr lang="en-US" dirty="0" smtClean="0"/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Arduino is bolted to top half of forearm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Cables are run to motor hubs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Wiring is hooked up according to schematic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Forearm is bolted together</a:t>
            </a:r>
            <a:endParaRPr lang="en-US" sz="2000" dirty="0" smtClean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86C9C-DC18-4195-8FD5-A50AA931D419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7225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Problems in Fabrication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600200"/>
            <a:ext cx="5715000" cy="48768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Potentiometers added friction</a:t>
            </a:r>
            <a:endParaRPr lang="en-US" dirty="0" smtClean="0"/>
          </a:p>
          <a:p>
            <a:pPr lvl="1"/>
            <a:r>
              <a:rPr lang="en-US" dirty="0" smtClean="0"/>
              <a:t>Solution: Extra </a:t>
            </a:r>
            <a:r>
              <a:rPr lang="en-US" dirty="0"/>
              <a:t>rubber bands at </a:t>
            </a:r>
            <a:r>
              <a:rPr lang="en-US" dirty="0" smtClean="0"/>
              <a:t>finger bases</a:t>
            </a:r>
          </a:p>
          <a:p>
            <a:pPr lvl="8"/>
            <a:endParaRPr lang="en-US" dirty="0" smtClean="0"/>
          </a:p>
          <a:p>
            <a:pPr marL="182880" lvl="1"/>
            <a:r>
              <a:rPr lang="en-US" sz="2400" dirty="0"/>
              <a:t>M</a:t>
            </a:r>
            <a:r>
              <a:rPr lang="en-US" sz="2400" dirty="0" smtClean="0"/>
              <a:t>ounts </a:t>
            </a:r>
            <a:r>
              <a:rPr lang="en-US" sz="2400" dirty="0" smtClean="0"/>
              <a:t>did not </a:t>
            </a:r>
            <a:r>
              <a:rPr lang="en-US" sz="2400" dirty="0" smtClean="0"/>
              <a:t>line up with servos</a:t>
            </a:r>
            <a:endParaRPr lang="en-US" sz="2400" dirty="0" smtClean="0"/>
          </a:p>
          <a:p>
            <a:pPr marL="457200" lvl="2"/>
            <a:r>
              <a:rPr lang="en-US" sz="2000" dirty="0"/>
              <a:t>F</a:t>
            </a:r>
            <a:r>
              <a:rPr lang="en-US" sz="2000" dirty="0" smtClean="0"/>
              <a:t>ixed </a:t>
            </a:r>
            <a:r>
              <a:rPr lang="en-US" sz="2000" dirty="0" smtClean="0"/>
              <a:t>in the model </a:t>
            </a:r>
            <a:r>
              <a:rPr lang="en-US" sz="2000" dirty="0" smtClean="0"/>
              <a:t>but not the prototype</a:t>
            </a:r>
          </a:p>
          <a:p>
            <a:pPr marL="1645920" lvl="8"/>
            <a:endParaRPr lang="en-US" dirty="0" smtClean="0"/>
          </a:p>
          <a:p>
            <a:pPr marL="182880" lvl="1"/>
            <a:r>
              <a:rPr lang="en-US" sz="2400" dirty="0" smtClean="0"/>
              <a:t>Printer did not print hand mount due to malfunction</a:t>
            </a:r>
          </a:p>
          <a:p>
            <a:pPr marL="457200" lvl="2"/>
            <a:r>
              <a:rPr lang="en-US" sz="2000" dirty="0" smtClean="0"/>
              <a:t>Printed </a:t>
            </a:r>
            <a:r>
              <a:rPr lang="en-US" sz="2000" dirty="0" smtClean="0"/>
              <a:t>as a standalone hand mount and </a:t>
            </a:r>
            <a:r>
              <a:rPr lang="en-US" sz="2000" dirty="0" smtClean="0"/>
              <a:t>secured to arm via ABS cement</a:t>
            </a:r>
          </a:p>
          <a:p>
            <a:pPr marL="1645920" lvl="8"/>
            <a:endParaRPr lang="en-US" sz="1700" dirty="0"/>
          </a:p>
          <a:p>
            <a:pPr marL="182880" lvl="1"/>
            <a:r>
              <a:rPr lang="en-US" sz="2400" dirty="0" smtClean="0"/>
              <a:t>In general, very few assembly issues</a:t>
            </a:r>
            <a:endParaRPr lang="en-US" sz="2400" dirty="0"/>
          </a:p>
          <a:p>
            <a:pPr marL="457200" lvl="2"/>
            <a:r>
              <a:rPr lang="en-US" sz="2000" dirty="0" smtClean="0"/>
              <a:t>This s</a:t>
            </a:r>
            <a:r>
              <a:rPr lang="en-US" sz="2000" dirty="0" smtClean="0"/>
              <a:t>hows </a:t>
            </a:r>
            <a:r>
              <a:rPr lang="en-US" sz="2000" dirty="0" smtClean="0"/>
              <a:t>that the assembly is </a:t>
            </a:r>
            <a:r>
              <a:rPr lang="en-US" sz="2000" dirty="0" smtClean="0"/>
              <a:t>very straightforward </a:t>
            </a:r>
            <a:r>
              <a:rPr lang="en-US" sz="2000" dirty="0" smtClean="0"/>
              <a:t>and </a:t>
            </a:r>
            <a:r>
              <a:rPr lang="en-US" sz="2000" dirty="0" smtClean="0"/>
              <a:t>simple</a:t>
            </a:r>
            <a:endParaRPr lang="en-US" sz="2000" dirty="0" smtClean="0"/>
          </a:p>
          <a:p>
            <a:pPr marL="182880" lvl="1"/>
            <a:endParaRPr lang="en-US" sz="2400" dirty="0"/>
          </a:p>
          <a:p>
            <a:endParaRPr lang="en-US" dirty="0" smtClean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86C9C-DC18-4195-8FD5-A50AA931D419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824347"/>
            <a:ext cx="2819400" cy="17382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6787411" y="1453411"/>
            <a:ext cx="1425668" cy="28303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91521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Performance Testing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86C9C-DC18-4195-8FD5-A50AA931D419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433137" y="15240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Finger range test</a:t>
            </a:r>
          </a:p>
          <a:p>
            <a:pPr lvl="1"/>
            <a:r>
              <a:rPr lang="en-US" dirty="0" smtClean="0"/>
              <a:t>Actually limited slightly by length of potentiometers</a:t>
            </a:r>
          </a:p>
          <a:p>
            <a:pPr lvl="1"/>
            <a:r>
              <a:rPr lang="en-US" dirty="0" smtClean="0"/>
              <a:t>Potentiometers also created additional friction</a:t>
            </a:r>
          </a:p>
          <a:p>
            <a:pPr lvl="2"/>
            <a:r>
              <a:rPr lang="en-US" dirty="0"/>
              <a:t>S</a:t>
            </a:r>
            <a:r>
              <a:rPr lang="en-US" dirty="0" smtClean="0"/>
              <a:t>ometimes caused the fingers to stay slightly curled when resting</a:t>
            </a:r>
            <a:endParaRPr lang="en-US" dirty="0" smtClean="0"/>
          </a:p>
          <a:p>
            <a:pPr lvl="8"/>
            <a:endParaRPr lang="en-US" dirty="0" smtClean="0"/>
          </a:p>
          <a:p>
            <a:r>
              <a:rPr lang="en-US" dirty="0" smtClean="0"/>
              <a:t>Demo </a:t>
            </a:r>
            <a:r>
              <a:rPr lang="en-US" dirty="0" smtClean="0"/>
              <a:t>control</a:t>
            </a:r>
          </a:p>
          <a:p>
            <a:pPr lvl="1"/>
            <a:r>
              <a:rPr lang="en-US" dirty="0" smtClean="0"/>
              <a:t>Showed f</a:t>
            </a:r>
            <a:r>
              <a:rPr lang="en-US" dirty="0" smtClean="0"/>
              <a:t>unctional contact detection</a:t>
            </a:r>
          </a:p>
          <a:p>
            <a:pPr lvl="1"/>
            <a:r>
              <a:rPr lang="en-US" dirty="0"/>
              <a:t>Established control of finger position</a:t>
            </a:r>
          </a:p>
          <a:p>
            <a:pPr lvl="8"/>
            <a:endParaRPr lang="en-US" dirty="0" smtClean="0"/>
          </a:p>
          <a:p>
            <a:r>
              <a:rPr lang="en-US" dirty="0" smtClean="0"/>
              <a:t>Granular jamming </a:t>
            </a:r>
            <a:r>
              <a:rPr lang="en-US" dirty="0" smtClean="0"/>
              <a:t>p</a:t>
            </a:r>
            <a:r>
              <a:rPr lang="en-US" dirty="0" smtClean="0"/>
              <a:t>ad test</a:t>
            </a:r>
          </a:p>
          <a:p>
            <a:pPr lvl="1"/>
            <a:r>
              <a:rPr lang="en-US" dirty="0" smtClean="0"/>
              <a:t>Showed that designed pad was slightly too stiff and shallow</a:t>
            </a:r>
          </a:p>
          <a:p>
            <a:pPr lvl="1"/>
            <a:r>
              <a:rPr lang="en-US" dirty="0" smtClean="0"/>
              <a:t>Balloon latex proved to be a more effective material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3438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90600"/>
            <a:ext cx="8229600" cy="990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Performance </a:t>
            </a:r>
            <a:r>
              <a:rPr lang="en-US" dirty="0" smtClean="0"/>
              <a:t>Testing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sz="3100" dirty="0" smtClean="0"/>
              <a:t>Finger </a:t>
            </a:r>
            <a:r>
              <a:rPr lang="en-US" sz="3100" dirty="0" smtClean="0"/>
              <a:t>Range &amp; Demo Control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86C9C-DC18-4195-8FD5-A50AA931D419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433137" y="1981200"/>
            <a:ext cx="8229600" cy="4419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2468294"/>
            <a:ext cx="6324600" cy="3551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438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8229600" cy="990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Performance </a:t>
            </a:r>
            <a:r>
              <a:rPr lang="en-US" dirty="0" smtClean="0"/>
              <a:t>Testing:</a:t>
            </a:r>
            <a:br>
              <a:rPr lang="en-US" dirty="0" smtClean="0"/>
            </a:br>
            <a:r>
              <a:rPr lang="en-US" sz="3100" dirty="0" smtClean="0"/>
              <a:t>Granular </a:t>
            </a:r>
            <a:r>
              <a:rPr lang="en-US" sz="3100" dirty="0" smtClean="0"/>
              <a:t>Jamming </a:t>
            </a:r>
            <a:r>
              <a:rPr lang="en-US" sz="3100" dirty="0" smtClean="0"/>
              <a:t>Pad</a:t>
            </a:r>
            <a:endParaRPr lang="en-US" sz="31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86C9C-DC18-4195-8FD5-A50AA931D419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433137" y="15240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8169" y="2429193"/>
            <a:ext cx="6394231" cy="3590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438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Additional Performance Testing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638800"/>
          </a:xfrm>
        </p:spPr>
        <p:txBody>
          <a:bodyPr>
            <a:normAutofit/>
          </a:bodyPr>
          <a:lstStyle/>
          <a:p>
            <a:r>
              <a:rPr lang="en-US" dirty="0" smtClean="0"/>
              <a:t>Unfortunately, due to an electrical short, this is where performance testing concluded</a:t>
            </a:r>
          </a:p>
          <a:p>
            <a:pPr lvl="8"/>
            <a:endParaRPr lang="en-US" dirty="0"/>
          </a:p>
          <a:p>
            <a:r>
              <a:rPr lang="en-US" dirty="0" smtClean="0"/>
              <a:t>Additional tests that would have been conducted:</a:t>
            </a:r>
          </a:p>
          <a:p>
            <a:pPr lvl="1"/>
            <a:r>
              <a:rPr lang="en-US" dirty="0"/>
              <a:t>F</a:t>
            </a:r>
            <a:r>
              <a:rPr lang="en-US" dirty="0" smtClean="0"/>
              <a:t>inger strength</a:t>
            </a:r>
          </a:p>
          <a:p>
            <a:pPr lvl="2"/>
            <a:r>
              <a:rPr lang="en-US" dirty="0" smtClean="0"/>
              <a:t>Close hand around objects of increasing weight, attempt to lift objects off table without fingers slipping</a:t>
            </a:r>
          </a:p>
          <a:p>
            <a:pPr lvl="1"/>
            <a:r>
              <a:rPr lang="en-US" dirty="0"/>
              <a:t>F</a:t>
            </a:r>
            <a:r>
              <a:rPr lang="en-US" dirty="0" smtClean="0"/>
              <a:t>inger dexterity</a:t>
            </a:r>
          </a:p>
          <a:p>
            <a:pPr lvl="2"/>
            <a:r>
              <a:rPr lang="en-US" dirty="0" smtClean="0"/>
              <a:t>Close fingers around a non-uniformly shaped object</a:t>
            </a:r>
          </a:p>
          <a:p>
            <a:pPr lvl="2"/>
            <a:r>
              <a:rPr lang="en-US" dirty="0" smtClean="0"/>
              <a:t>Success will be measured by how natural the grip appears, and how difficult it is to break grip and pull the object out of the hand</a:t>
            </a:r>
          </a:p>
          <a:p>
            <a:pPr lvl="1"/>
            <a:r>
              <a:rPr lang="en-US" dirty="0"/>
              <a:t>P</a:t>
            </a:r>
            <a:r>
              <a:rPr lang="en-US" dirty="0" smtClean="0"/>
              <a:t>otentiometer sensitivity</a:t>
            </a:r>
          </a:p>
          <a:p>
            <a:pPr lvl="2"/>
            <a:r>
              <a:rPr lang="en-US" dirty="0" smtClean="0"/>
              <a:t>Close hand around a fragile object (such as a paper cup)</a:t>
            </a:r>
          </a:p>
          <a:p>
            <a:pPr lvl="2"/>
            <a:r>
              <a:rPr lang="en-US" dirty="0" smtClean="0"/>
              <a:t>If fingers can close without crushing, test will be successful</a:t>
            </a:r>
          </a:p>
          <a:p>
            <a:pPr marL="274320" lvl="1" indent="0">
              <a:buNone/>
            </a:pPr>
            <a:r>
              <a:rPr lang="en-US" dirty="0" smtClean="0"/>
              <a:t>	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86C9C-DC18-4195-8FD5-A50AA931D419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3015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Potential Improvements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86C9C-DC18-4195-8FD5-A50AA931D419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433137" y="1524000"/>
            <a:ext cx="8229600" cy="4953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/>
              <a:t>Replace demo code with Bluetooth control</a:t>
            </a:r>
          </a:p>
          <a:p>
            <a:pPr lvl="6"/>
            <a:endParaRPr lang="en-US" sz="1100" dirty="0" smtClean="0"/>
          </a:p>
          <a:p>
            <a:r>
              <a:rPr lang="en-US" sz="2200" dirty="0" smtClean="0"/>
              <a:t>Additional updates to the forearm</a:t>
            </a:r>
          </a:p>
          <a:p>
            <a:pPr lvl="1"/>
            <a:r>
              <a:rPr lang="en-US" sz="1800" dirty="0" smtClean="0"/>
              <a:t>Design in an open source program to make files easier to edit</a:t>
            </a:r>
          </a:p>
          <a:p>
            <a:pPr lvl="1"/>
            <a:r>
              <a:rPr lang="en-US" sz="1800" dirty="0" smtClean="0"/>
              <a:t>Test print on a low-end printer without support material</a:t>
            </a:r>
          </a:p>
          <a:p>
            <a:pPr lvl="1"/>
            <a:r>
              <a:rPr lang="en-US" sz="1800" dirty="0" smtClean="0"/>
              <a:t>Fit control elements more efficiently</a:t>
            </a:r>
          </a:p>
          <a:p>
            <a:pPr lvl="8"/>
            <a:endParaRPr lang="en-US" sz="1100" dirty="0"/>
          </a:p>
          <a:p>
            <a:r>
              <a:rPr lang="en-US" sz="2200" dirty="0" smtClean="0"/>
              <a:t>Consider attachment to a person</a:t>
            </a:r>
          </a:p>
          <a:p>
            <a:pPr lvl="1"/>
            <a:r>
              <a:rPr lang="en-US" sz="1800" dirty="0" smtClean="0"/>
              <a:t>Design 3D printed socket with customizable fit</a:t>
            </a:r>
          </a:p>
          <a:p>
            <a:pPr lvl="7"/>
            <a:endParaRPr lang="en-US" sz="1100" dirty="0"/>
          </a:p>
          <a:p>
            <a:r>
              <a:rPr lang="en-US" sz="2200" dirty="0" smtClean="0"/>
              <a:t>Update</a:t>
            </a:r>
            <a:r>
              <a:rPr lang="en-US" sz="2200" dirty="0" smtClean="0"/>
              <a:t> granular jamming pad</a:t>
            </a:r>
          </a:p>
          <a:p>
            <a:pPr lvl="1"/>
            <a:r>
              <a:rPr lang="en-US" sz="1800" dirty="0" smtClean="0"/>
              <a:t>Develop a pad with more depth</a:t>
            </a:r>
          </a:p>
          <a:p>
            <a:pPr lvl="1"/>
            <a:r>
              <a:rPr lang="en-US" sz="1800" dirty="0" smtClean="0"/>
              <a:t>Utilize a more flexible housing material</a:t>
            </a:r>
            <a:endParaRPr lang="en-US" sz="1800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0786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Gantt Chart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86C9C-DC18-4195-8FD5-A50AA931D419}" type="slidenum">
              <a:rPr lang="en-US" smtClean="0"/>
              <a:pPr/>
              <a:t>28</a:t>
            </a:fld>
            <a:endParaRPr lang="en-US"/>
          </a:p>
        </p:txBody>
      </p:sp>
      <p:pic>
        <p:nvPicPr>
          <p:cNvPr id="7" name="Content Placeholder 6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438400"/>
            <a:ext cx="8382000" cy="2760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020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Budget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dirty="0" smtClean="0"/>
              <a:t>Budget </a:t>
            </a:r>
            <a:r>
              <a:rPr lang="en-US" sz="2800" dirty="0" smtClean="0"/>
              <a:t>as spent by the senior </a:t>
            </a:r>
            <a:r>
              <a:rPr lang="en-US" sz="2800" dirty="0" smtClean="0"/>
              <a:t>design </a:t>
            </a:r>
            <a:r>
              <a:rPr lang="en-US" sz="2800" dirty="0" smtClean="0"/>
              <a:t>team:</a:t>
            </a:r>
            <a:endParaRPr lang="en-US" sz="2800" dirty="0" smtClean="0"/>
          </a:p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86C9C-DC18-4195-8FD5-A50AA931D419}" type="slidenum">
              <a:rPr lang="en-US" smtClean="0"/>
              <a:pPr/>
              <a:t>29</a:t>
            </a:fld>
            <a:endParaRPr lang="en-US"/>
          </a:p>
        </p:txBody>
      </p:sp>
      <p:pic>
        <p:nvPicPr>
          <p:cNvPr id="7" name="Picture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81200" y="2238375"/>
            <a:ext cx="4972050" cy="431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207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Objective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600200"/>
            <a:ext cx="5105400" cy="4876800"/>
          </a:xfrm>
        </p:spPr>
        <p:txBody>
          <a:bodyPr>
            <a:normAutofit/>
          </a:bodyPr>
          <a:lstStyle/>
          <a:p>
            <a:r>
              <a:rPr lang="en-US" dirty="0" smtClean="0"/>
              <a:t>Create a “below-the-elbow” prosthetic hand</a:t>
            </a:r>
          </a:p>
          <a:p>
            <a:endParaRPr lang="en-US" dirty="0"/>
          </a:p>
          <a:p>
            <a:r>
              <a:rPr lang="en-US" dirty="0" smtClean="0"/>
              <a:t>The hand is:</a:t>
            </a:r>
          </a:p>
          <a:p>
            <a:pPr lvl="1"/>
            <a:r>
              <a:rPr lang="en-US" b="1" dirty="0" smtClean="0"/>
              <a:t>Open Source</a:t>
            </a:r>
          </a:p>
          <a:p>
            <a:pPr lvl="1"/>
            <a:r>
              <a:rPr lang="en-US" b="1" dirty="0" smtClean="0"/>
              <a:t>Highly Affordable </a:t>
            </a:r>
            <a:r>
              <a:rPr lang="en-US" dirty="0" smtClean="0"/>
              <a:t>(Costing $363)</a:t>
            </a:r>
          </a:p>
          <a:p>
            <a:pPr lvl="1"/>
            <a:r>
              <a:rPr lang="en-US" b="1" dirty="0" smtClean="0"/>
              <a:t>High-Functioning</a:t>
            </a:r>
          </a:p>
          <a:p>
            <a:pPr lvl="1"/>
            <a:r>
              <a:rPr lang="en-US" b="1" dirty="0" smtClean="0"/>
              <a:t>Task-Oriented</a:t>
            </a:r>
          </a:p>
          <a:p>
            <a:pPr lvl="1"/>
            <a:r>
              <a:rPr lang="en-US" b="1" dirty="0" smtClean="0"/>
              <a:t>Simple to Produce</a:t>
            </a:r>
            <a:endParaRPr lang="en-US" b="1" dirty="0" smtClean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86C9C-DC18-4195-8FD5-A50AA931D419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7" name="Picture 2" descr="C:\Users\Class2013\Pictures\Senior D Project\shadow_robot_hand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638800" y="1676400"/>
            <a:ext cx="2743200" cy="437997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Budget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8077199" cy="4876800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 smtClean="0"/>
              <a:t>Budget for </a:t>
            </a:r>
            <a:r>
              <a:rPr lang="en-US" sz="2800" dirty="0" smtClean="0"/>
              <a:t>manufacture </a:t>
            </a:r>
            <a:r>
              <a:rPr lang="en-US" sz="2800" dirty="0" smtClean="0"/>
              <a:t>by </a:t>
            </a:r>
            <a:r>
              <a:rPr lang="en-US" sz="2800" dirty="0" smtClean="0"/>
              <a:t>an end user:</a:t>
            </a:r>
          </a:p>
          <a:p>
            <a:pPr lvl="6"/>
            <a:endParaRPr lang="en-US" dirty="0"/>
          </a:p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86C9C-DC18-4195-8FD5-A50AA931D419}" type="slidenum">
              <a:rPr lang="en-US" smtClean="0"/>
              <a:pPr/>
              <a:t>30</a:t>
            </a:fld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2162706"/>
            <a:ext cx="3542081" cy="44666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6034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Website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5610225" cy="4876800"/>
          </a:xfrm>
        </p:spPr>
        <p:txBody>
          <a:bodyPr>
            <a:normAutofit/>
          </a:bodyPr>
          <a:lstStyle/>
          <a:p>
            <a:pPr lvl="5"/>
            <a:endParaRPr lang="en-US" dirty="0" smtClean="0"/>
          </a:p>
          <a:p>
            <a:r>
              <a:rPr lang="en-US" dirty="0" smtClean="0"/>
              <a:t>Granular3dhand.squarespace.com</a:t>
            </a:r>
          </a:p>
          <a:p>
            <a:pPr lvl="1"/>
            <a:r>
              <a:rPr lang="en-US" dirty="0" smtClean="0"/>
              <a:t>Project and team information</a:t>
            </a:r>
          </a:p>
          <a:p>
            <a:pPr lvl="1"/>
            <a:r>
              <a:rPr lang="en-US" dirty="0" smtClean="0"/>
              <a:t>Provides blog-style project updates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r>
              <a:rPr lang="en-US" dirty="0" smtClean="0"/>
              <a:t>Github.com/3D-Printed-Granular-Jamming-Hand</a:t>
            </a:r>
          </a:p>
          <a:p>
            <a:pPr lvl="1"/>
            <a:r>
              <a:rPr lang="en-US" dirty="0" smtClean="0"/>
              <a:t>Provides source code and parts files</a:t>
            </a:r>
          </a:p>
          <a:p>
            <a:pPr lvl="1"/>
            <a:r>
              <a:rPr lang="en-US" dirty="0" smtClean="0"/>
              <a:t>Full history of all file updates and changes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86C9C-DC18-4195-8FD5-A50AA931D419}" type="slidenum">
              <a:rPr lang="en-US" smtClean="0"/>
              <a:pPr/>
              <a:t>31</a:t>
            </a:fld>
            <a:endParaRPr 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7425" y="1044511"/>
            <a:ext cx="2543175" cy="55848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92661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Deliverables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1447799"/>
            <a:ext cx="4724399" cy="5195081"/>
          </a:xfrm>
        </p:spPr>
        <p:txBody>
          <a:bodyPr>
            <a:normAutofit/>
          </a:bodyPr>
          <a:lstStyle/>
          <a:p>
            <a:r>
              <a:rPr lang="en-US" dirty="0" smtClean="0"/>
              <a:t>Completed Prototype</a:t>
            </a:r>
            <a:endParaRPr lang="en-US" dirty="0"/>
          </a:p>
          <a:p>
            <a:pPr lvl="1"/>
            <a:r>
              <a:rPr lang="en-US" dirty="0" smtClean="0"/>
              <a:t>Hand</a:t>
            </a:r>
            <a:endParaRPr lang="en-US" dirty="0"/>
          </a:p>
          <a:p>
            <a:pPr lvl="1"/>
            <a:r>
              <a:rPr lang="en-US" dirty="0" smtClean="0"/>
              <a:t>Granular Jamming Pad</a:t>
            </a:r>
            <a:endParaRPr lang="en-US" dirty="0" smtClean="0"/>
          </a:p>
          <a:p>
            <a:pPr lvl="1"/>
            <a:r>
              <a:rPr lang="en-US" dirty="0" smtClean="0"/>
              <a:t>Forearm</a:t>
            </a:r>
          </a:p>
          <a:p>
            <a:pPr lvl="2"/>
            <a:r>
              <a:rPr lang="en-US" dirty="0" smtClean="0"/>
              <a:t>Electronics</a:t>
            </a:r>
          </a:p>
          <a:p>
            <a:pPr lvl="2"/>
            <a:r>
              <a:rPr lang="en-US" dirty="0" smtClean="0"/>
              <a:t>Arduino </a:t>
            </a:r>
            <a:r>
              <a:rPr lang="en-US" dirty="0" smtClean="0"/>
              <a:t>Program</a:t>
            </a:r>
          </a:p>
          <a:p>
            <a:pPr lvl="8"/>
            <a:endParaRPr lang="en-US" dirty="0" smtClean="0"/>
          </a:p>
          <a:p>
            <a:r>
              <a:rPr lang="en-US" dirty="0" smtClean="0"/>
              <a:t>Website</a:t>
            </a:r>
          </a:p>
          <a:p>
            <a:pPr lvl="1"/>
            <a:r>
              <a:rPr lang="en-US" b="1" dirty="0" err="1" smtClean="0"/>
              <a:t>SquareSpace</a:t>
            </a:r>
            <a:r>
              <a:rPr lang="en-US" dirty="0" smtClean="0"/>
              <a:t>: Project Information</a:t>
            </a:r>
          </a:p>
          <a:p>
            <a:pPr lvl="1"/>
            <a:r>
              <a:rPr lang="en-US" b="1" dirty="0" err="1" smtClean="0"/>
              <a:t>Github</a:t>
            </a:r>
            <a:r>
              <a:rPr lang="en-US" dirty="0" smtClean="0"/>
              <a:t>: Downloadable </a:t>
            </a:r>
            <a:r>
              <a:rPr lang="en-US" dirty="0"/>
              <a:t>S</a:t>
            </a:r>
            <a:r>
              <a:rPr lang="en-US" dirty="0" smtClean="0"/>
              <a:t>ource Files</a:t>
            </a:r>
          </a:p>
          <a:p>
            <a:pPr lvl="8"/>
            <a:endParaRPr lang="en-US" dirty="0" smtClean="0"/>
          </a:p>
          <a:p>
            <a:r>
              <a:rPr lang="en-US" dirty="0" smtClean="0"/>
              <a:t>Team P</a:t>
            </a:r>
            <a:r>
              <a:rPr lang="en-US" dirty="0" smtClean="0"/>
              <a:t>oster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86C9C-DC18-4195-8FD5-A50AA931D419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6369" y="1752600"/>
            <a:ext cx="3595687" cy="14658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3741" y="3429000"/>
            <a:ext cx="3595687" cy="27081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56458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Device </a:t>
            </a:r>
            <a:r>
              <a:rPr lang="en-US" dirty="0" smtClean="0"/>
              <a:t>Design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305800" cy="4800600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800" dirty="0" smtClean="0"/>
              <a:t>Hand Design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 smtClean="0"/>
              <a:t>Forearm Design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 smtClean="0"/>
              <a:t>Servo Hub Design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 smtClean="0"/>
              <a:t>Granular Jamming Pad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 smtClean="0"/>
              <a:t>Electronics and Programming</a:t>
            </a:r>
          </a:p>
          <a:p>
            <a:pPr marL="274320" lvl="1" indent="0">
              <a:buNone/>
            </a:pPr>
            <a:endParaRPr lang="en-US" sz="1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86C9C-DC18-4195-8FD5-A50AA931D419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7" name="Picture 6"/>
          <p:cNvPicPr/>
          <p:nvPr/>
        </p:nvPicPr>
        <p:blipFill>
          <a:blip r:embed="rId2"/>
          <a:stretch>
            <a:fillRect/>
          </a:stretch>
        </p:blipFill>
        <p:spPr>
          <a:xfrm>
            <a:off x="5504792" y="4623844"/>
            <a:ext cx="2953408" cy="1889259"/>
          </a:xfrm>
          <a:prstGeom prst="rect">
            <a:avLst/>
          </a:prstGeom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052759" y="3417167"/>
            <a:ext cx="1883075" cy="42754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38482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C00000"/>
                </a:solidFill>
              </a:rPr>
              <a:t>1. </a:t>
            </a:r>
            <a:r>
              <a:rPr lang="en-US" dirty="0" smtClean="0"/>
              <a:t>Hand Design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86C9C-DC18-4195-8FD5-A50AA931D419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8" name="Picture 7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9415" y="1600198"/>
            <a:ext cx="1784985" cy="4769485"/>
          </a:xfrm>
          <a:prstGeom prst="rect">
            <a:avLst/>
          </a:prstGeom>
          <a:noFill/>
          <a:ln>
            <a:noFill/>
          </a:ln>
          <a:extLst/>
        </p:spPr>
      </p:pic>
      <p:sp>
        <p:nvSpPr>
          <p:cNvPr id="12" name="Content Placeholder 7"/>
          <p:cNvSpPr>
            <a:spLocks noGrp="1"/>
          </p:cNvSpPr>
          <p:nvPr>
            <p:ph idx="1"/>
          </p:nvPr>
        </p:nvSpPr>
        <p:spPr>
          <a:xfrm>
            <a:off x="457200" y="1600200"/>
            <a:ext cx="5943599" cy="4876800"/>
          </a:xfrm>
        </p:spPr>
        <p:txBody>
          <a:bodyPr>
            <a:normAutofit/>
          </a:bodyPr>
          <a:lstStyle/>
          <a:p>
            <a:r>
              <a:rPr lang="en-US" dirty="0" smtClean="0"/>
              <a:t>Matches size and weight of human hand as closely as possible</a:t>
            </a:r>
          </a:p>
          <a:p>
            <a:pPr lvl="8"/>
            <a:endParaRPr lang="en-US" dirty="0" smtClean="0"/>
          </a:p>
          <a:p>
            <a:r>
              <a:rPr lang="en-US" dirty="0" smtClean="0"/>
              <a:t>Thumb is mounted in opposition to middle finger</a:t>
            </a:r>
          </a:p>
          <a:p>
            <a:pPr lvl="8"/>
            <a:endParaRPr lang="en-US" dirty="0" smtClean="0"/>
          </a:p>
          <a:p>
            <a:r>
              <a:rPr lang="en-US" dirty="0" smtClean="0"/>
              <a:t>Actuated by cables</a:t>
            </a:r>
          </a:p>
          <a:p>
            <a:pPr lvl="8"/>
            <a:endParaRPr lang="en-US" dirty="0" smtClean="0"/>
          </a:p>
          <a:p>
            <a:r>
              <a:rPr lang="en-US" dirty="0" smtClean="0"/>
              <a:t>Fingers are held straight by dental rubber bands</a:t>
            </a:r>
          </a:p>
          <a:p>
            <a:pPr lvl="1"/>
            <a:r>
              <a:rPr lang="en-US" dirty="0" smtClean="0"/>
              <a:t>First joint of each finger uses two rubber bands</a:t>
            </a:r>
          </a:p>
          <a:p>
            <a:pPr lvl="1"/>
            <a:r>
              <a:rPr lang="en-US" dirty="0" smtClean="0"/>
              <a:t>All other joints use one rubber band</a:t>
            </a:r>
          </a:p>
          <a:p>
            <a:pPr marL="274320" lvl="1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913865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C00000"/>
                </a:solidFill>
              </a:rPr>
              <a:t>1. </a:t>
            </a:r>
            <a:r>
              <a:rPr lang="en-US" dirty="0" smtClean="0"/>
              <a:t>Hand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5029200" cy="4876800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 smtClean="0"/>
              <a:t>Design Updates:</a:t>
            </a:r>
          </a:p>
          <a:p>
            <a:pPr lvl="8"/>
            <a:endParaRPr lang="en-US" dirty="0" smtClean="0"/>
          </a:p>
          <a:p>
            <a:r>
              <a:rPr lang="en-US" dirty="0" smtClean="0"/>
              <a:t>Redesigned cable guides</a:t>
            </a:r>
          </a:p>
          <a:p>
            <a:pPr lvl="1"/>
            <a:r>
              <a:rPr lang="en-US" dirty="0" smtClean="0"/>
              <a:t>U-shape for large contact area</a:t>
            </a:r>
          </a:p>
          <a:p>
            <a:pPr lvl="1"/>
            <a:r>
              <a:rPr lang="en-US" dirty="0" smtClean="0"/>
              <a:t>Holes for support material removal</a:t>
            </a:r>
          </a:p>
          <a:p>
            <a:pPr lvl="1"/>
            <a:r>
              <a:rPr lang="en-US" dirty="0" smtClean="0"/>
              <a:t>Updated routing for thumb</a:t>
            </a:r>
          </a:p>
          <a:p>
            <a:pPr lvl="8"/>
            <a:endParaRPr lang="en-US" dirty="0"/>
          </a:p>
          <a:p>
            <a:r>
              <a:rPr lang="en-US" dirty="0" smtClean="0"/>
              <a:t>Hole for granular jamming fitting</a:t>
            </a:r>
          </a:p>
          <a:p>
            <a:pPr lvl="1"/>
            <a:r>
              <a:rPr lang="en-US" dirty="0" smtClean="0"/>
              <a:t>Hexagonal to prevent rotation</a:t>
            </a:r>
          </a:p>
          <a:p>
            <a:pPr lvl="8"/>
            <a:endParaRPr lang="en-US" dirty="0" smtClean="0"/>
          </a:p>
          <a:p>
            <a:r>
              <a:rPr lang="en-US" dirty="0"/>
              <a:t>S</a:t>
            </a:r>
            <a:r>
              <a:rPr lang="en-US" dirty="0" smtClean="0"/>
              <a:t>et screw support</a:t>
            </a:r>
          </a:p>
          <a:p>
            <a:pPr lvl="1"/>
            <a:r>
              <a:rPr lang="en-US" dirty="0" smtClean="0"/>
              <a:t>Prevents </a:t>
            </a:r>
            <a:r>
              <a:rPr lang="en-US" dirty="0" err="1" smtClean="0"/>
              <a:t>hyperflexion</a:t>
            </a:r>
            <a:endParaRPr lang="en-US" dirty="0" smtClean="0"/>
          </a:p>
          <a:p>
            <a:pPr lvl="1"/>
            <a:r>
              <a:rPr lang="en-US" dirty="0" smtClean="0"/>
              <a:t>Creates more fluid motion</a:t>
            </a:r>
          </a:p>
          <a:p>
            <a:pPr lvl="2"/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86C9C-DC18-4195-8FD5-A50AA931D419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8522" y="838200"/>
            <a:ext cx="1309687" cy="355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6321" y="838200"/>
            <a:ext cx="1204913" cy="3563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04" t="12831" r="8472" b="17635"/>
          <a:stretch/>
        </p:blipFill>
        <p:spPr>
          <a:xfrm>
            <a:off x="5792492" y="5108194"/>
            <a:ext cx="1534374" cy="1353040"/>
          </a:xfrm>
          <a:prstGeom prst="rect">
            <a:avLst/>
          </a:prstGeom>
        </p:spPr>
      </p:pic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456321" y="5123960"/>
            <a:ext cx="1342302" cy="1353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5791200" y="4419600"/>
            <a:ext cx="30540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/>
              <a:t>Old (left) and new (right) designs.</a:t>
            </a:r>
          </a:p>
          <a:p>
            <a:pPr algn="ctr"/>
            <a:endParaRPr lang="en-US" sz="1200" b="1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5835301" y="6269080"/>
            <a:ext cx="30540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1200" b="1" dirty="0" smtClean="0"/>
          </a:p>
          <a:p>
            <a:pPr algn="ctr"/>
            <a:r>
              <a:rPr lang="en-US" sz="1200" b="1" dirty="0" smtClean="0"/>
              <a:t>Bottom: Added set screw support.</a:t>
            </a: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3656773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C00000"/>
                </a:solidFill>
              </a:rPr>
              <a:t>2. </a:t>
            </a:r>
            <a:r>
              <a:rPr lang="en-US" dirty="0" smtClean="0"/>
              <a:t>Forearm Design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86C9C-DC18-4195-8FD5-A50AA931D419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1" y="1600200"/>
            <a:ext cx="5105400" cy="48768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800" dirty="0" smtClean="0"/>
              <a:t>Design Updates:</a:t>
            </a:r>
          </a:p>
          <a:p>
            <a:pPr lvl="8"/>
            <a:endParaRPr lang="en-US" dirty="0" smtClean="0"/>
          </a:p>
          <a:p>
            <a:r>
              <a:rPr lang="en-US" dirty="0" smtClean="0"/>
              <a:t>Motor mounts updated</a:t>
            </a:r>
          </a:p>
          <a:p>
            <a:pPr lvl="8"/>
            <a:endParaRPr lang="en-US" dirty="0" smtClean="0"/>
          </a:p>
          <a:p>
            <a:r>
              <a:rPr lang="en-US" dirty="0" smtClean="0"/>
              <a:t>Sensor mounts added</a:t>
            </a:r>
          </a:p>
          <a:p>
            <a:pPr lvl="8"/>
            <a:endParaRPr lang="en-US" dirty="0"/>
          </a:p>
          <a:p>
            <a:r>
              <a:rPr lang="en-US" dirty="0" smtClean="0"/>
              <a:t>Hand mount has been moved to lower half of forearm</a:t>
            </a:r>
          </a:p>
          <a:p>
            <a:pPr lvl="8"/>
            <a:endParaRPr lang="en-US" dirty="0"/>
          </a:p>
          <a:p>
            <a:r>
              <a:rPr lang="en-US" dirty="0" smtClean="0"/>
              <a:t>Forearm has been separated into segments for ease of printing</a:t>
            </a:r>
            <a:endParaRPr lang="en-US" dirty="0" smtClean="0"/>
          </a:p>
          <a:p>
            <a:pPr lvl="8"/>
            <a:endParaRPr lang="en-US" dirty="0"/>
          </a:p>
          <a:p>
            <a:r>
              <a:rPr lang="en-US" dirty="0" smtClean="0"/>
              <a:t>Arduino mount has been reduced in size</a:t>
            </a:r>
          </a:p>
          <a:p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19" t="3539" r="13925" b="10955"/>
          <a:stretch/>
        </p:blipFill>
        <p:spPr bwMode="auto">
          <a:xfrm rot="16200000">
            <a:off x="6212372" y="808011"/>
            <a:ext cx="1900854" cy="28956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8725" y="3352800"/>
            <a:ext cx="2895599" cy="2895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5029200" y="6096000"/>
            <a:ext cx="38862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200" b="1" dirty="0" smtClean="0"/>
          </a:p>
          <a:p>
            <a:r>
              <a:rPr lang="en-US" sz="1200" b="1" dirty="0" smtClean="0"/>
              <a:t>Top: Forearm design at the conclusion of phase 5.</a:t>
            </a:r>
          </a:p>
          <a:p>
            <a:r>
              <a:rPr lang="en-US" sz="1200" b="1" dirty="0" smtClean="0"/>
              <a:t>Bottom: Final forearm design.</a:t>
            </a: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3678556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2. </a:t>
            </a:r>
            <a:r>
              <a:rPr lang="en-US" dirty="0"/>
              <a:t>Forearm Design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5334000" cy="48768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800" dirty="0"/>
              <a:t>Sensor and </a:t>
            </a:r>
            <a:r>
              <a:rPr lang="en-US" sz="2800" dirty="0" smtClean="0"/>
              <a:t>motor mount:</a:t>
            </a:r>
          </a:p>
          <a:p>
            <a:pPr lvl="8"/>
            <a:endParaRPr lang="en-US" dirty="0" smtClean="0"/>
          </a:p>
          <a:p>
            <a:r>
              <a:rPr lang="en-US" dirty="0"/>
              <a:t>H</a:t>
            </a:r>
            <a:r>
              <a:rPr lang="en-US" dirty="0" smtClean="0"/>
              <a:t>ole for fishing line</a:t>
            </a:r>
          </a:p>
          <a:p>
            <a:pPr lvl="1"/>
            <a:r>
              <a:rPr lang="en-US" dirty="0" smtClean="0"/>
              <a:t>Keeps fishing line level with  potentiometer</a:t>
            </a:r>
          </a:p>
          <a:p>
            <a:pPr lvl="8"/>
            <a:endParaRPr lang="en-US" dirty="0" smtClean="0"/>
          </a:p>
          <a:p>
            <a:r>
              <a:rPr lang="en-US" dirty="0" smtClean="0"/>
              <a:t>Potentiometer mount</a:t>
            </a:r>
          </a:p>
          <a:p>
            <a:pPr lvl="1"/>
            <a:r>
              <a:rPr lang="en-US" dirty="0" smtClean="0"/>
              <a:t>Insets for pins on both sides</a:t>
            </a:r>
          </a:p>
          <a:p>
            <a:pPr lvl="2"/>
            <a:r>
              <a:rPr lang="en-US" dirty="0" smtClean="0"/>
              <a:t>Allows for forward/backward mounting</a:t>
            </a:r>
          </a:p>
          <a:p>
            <a:pPr lvl="1"/>
            <a:r>
              <a:rPr lang="en-US" dirty="0" smtClean="0"/>
              <a:t>Depressions to protect solder points</a:t>
            </a:r>
          </a:p>
          <a:p>
            <a:pPr lvl="8"/>
            <a:endParaRPr lang="en-US" dirty="0" smtClean="0"/>
          </a:p>
          <a:p>
            <a:r>
              <a:rPr lang="en-US" dirty="0" smtClean="0"/>
              <a:t>Motor mount</a:t>
            </a:r>
          </a:p>
          <a:p>
            <a:pPr lvl="1"/>
            <a:r>
              <a:rPr lang="en-US" dirty="0" smtClean="0"/>
              <a:t>Holes for wires on both sides</a:t>
            </a:r>
          </a:p>
          <a:p>
            <a:pPr lvl="2"/>
            <a:r>
              <a:rPr lang="en-US" dirty="0" smtClean="0"/>
              <a:t>Allows for forward/backward mounting</a:t>
            </a:r>
            <a:endParaRPr lang="en-US" dirty="0"/>
          </a:p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86C9C-DC18-4195-8FD5-A50AA931D419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65" r="7190"/>
          <a:stretch/>
        </p:blipFill>
        <p:spPr bwMode="auto">
          <a:xfrm>
            <a:off x="5943600" y="1802722"/>
            <a:ext cx="2895600" cy="209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/>
          <p:cNvPicPr/>
          <p:nvPr/>
        </p:nvPicPr>
        <p:blipFill>
          <a:blip r:embed="rId3"/>
          <a:stretch>
            <a:fillRect/>
          </a:stretch>
        </p:blipFill>
        <p:spPr>
          <a:xfrm>
            <a:off x="5943600" y="4114800"/>
            <a:ext cx="2895600" cy="153630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791201" y="5638800"/>
            <a:ext cx="3200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200" b="1" dirty="0" smtClean="0"/>
          </a:p>
          <a:p>
            <a:r>
              <a:rPr lang="en-US" sz="1200" b="1" dirty="0" smtClean="0"/>
              <a:t>Top: Sensor and motor mount model.</a:t>
            </a:r>
          </a:p>
          <a:p>
            <a:r>
              <a:rPr lang="en-US" sz="1200" b="1" dirty="0" smtClean="0"/>
              <a:t>Bottom: Two assembled sensor and motor mounts.</a:t>
            </a: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86504034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Custom 9">
      <a:dk1>
        <a:sysClr val="windowText" lastClr="000000"/>
      </a:dk1>
      <a:lt1>
        <a:srgbClr val="FFFFFF"/>
      </a:lt1>
      <a:dk2>
        <a:srgbClr val="000000"/>
      </a:dk2>
      <a:lt2>
        <a:srgbClr val="000000"/>
      </a:lt2>
      <a:accent1>
        <a:srgbClr val="C00000"/>
      </a:accent1>
      <a:accent2>
        <a:srgbClr val="C00000"/>
      </a:accent2>
      <a:accent3>
        <a:srgbClr val="101518"/>
      </a:accent3>
      <a:accent4>
        <a:srgbClr val="8C7B70"/>
      </a:accent4>
      <a:accent5>
        <a:srgbClr val="8FB08C"/>
      </a:accent5>
      <a:accent6>
        <a:srgbClr val="D19049"/>
      </a:accent6>
      <a:hlink>
        <a:srgbClr val="00A3D6"/>
      </a:hlink>
      <a:folHlink>
        <a:srgbClr val="694F07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</Template>
  <TotalTime>6639</TotalTime>
  <Words>1310</Words>
  <Application>Microsoft Office PowerPoint</Application>
  <PresentationFormat>On-screen Show (4:3)</PresentationFormat>
  <Paragraphs>315</Paragraphs>
  <Slides>31</Slides>
  <Notes>9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2" baseType="lpstr">
      <vt:lpstr>Clarity</vt:lpstr>
      <vt:lpstr>3d-Printed Granular Jamming Hand</vt:lpstr>
      <vt:lpstr>Problem Statement</vt:lpstr>
      <vt:lpstr>Project Objective</vt:lpstr>
      <vt:lpstr>Deliverables</vt:lpstr>
      <vt:lpstr>Device Design Overview</vt:lpstr>
      <vt:lpstr>1. Hand Design</vt:lpstr>
      <vt:lpstr>1. Hand Design</vt:lpstr>
      <vt:lpstr>2. Forearm Design</vt:lpstr>
      <vt:lpstr>2. Forearm Design</vt:lpstr>
      <vt:lpstr>2. Forearm Design</vt:lpstr>
      <vt:lpstr>2. Forearm Design</vt:lpstr>
      <vt:lpstr>3. Servo Hub Design</vt:lpstr>
      <vt:lpstr>3. Servo Hub Design</vt:lpstr>
      <vt:lpstr>4. Granular Jamming Pad</vt:lpstr>
      <vt:lpstr>4. Granular Jamming Pad</vt:lpstr>
      <vt:lpstr>4. Granular Jamming Pad</vt:lpstr>
      <vt:lpstr>5. Electronics and Programming</vt:lpstr>
      <vt:lpstr>5. Electronics and Programming</vt:lpstr>
      <vt:lpstr>5. Electronics and Programming</vt:lpstr>
      <vt:lpstr>Prototype Fabrication</vt:lpstr>
      <vt:lpstr>Prototype Fabrication</vt:lpstr>
      <vt:lpstr>Problems in Fabrication</vt:lpstr>
      <vt:lpstr>Performance Testing</vt:lpstr>
      <vt:lpstr>Performance Testing: Finger Range &amp; Demo Control </vt:lpstr>
      <vt:lpstr>Performance Testing: Granular Jamming Pad</vt:lpstr>
      <vt:lpstr>Additional Performance Testing</vt:lpstr>
      <vt:lpstr>Potential Improvements</vt:lpstr>
      <vt:lpstr>Gantt Chart</vt:lpstr>
      <vt:lpstr>Budget</vt:lpstr>
      <vt:lpstr>Budget</vt:lpstr>
      <vt:lpstr>Website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Class2014</dc:creator>
  <cp:lastModifiedBy>Class2014</cp:lastModifiedBy>
  <cp:revision>234</cp:revision>
  <dcterms:created xsi:type="dcterms:W3CDTF">2013-09-23T02:18:42Z</dcterms:created>
  <dcterms:modified xsi:type="dcterms:W3CDTF">2014-05-08T08:55:00Z</dcterms:modified>
</cp:coreProperties>
</file>